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5" r:id="rId3"/>
    <p:sldId id="260" r:id="rId4"/>
    <p:sldId id="264" r:id="rId5"/>
    <p:sldId id="258" r:id="rId6"/>
    <p:sldId id="259" r:id="rId7"/>
    <p:sldId id="261" r:id="rId8"/>
    <p:sldId id="263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jakedavis:Desktop:Lab:SSTstuff:Al_SSTest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kedavis:Desktop:Lab:SSTstuff:Fe_SSTes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kedavis:Desktop:Lab:Fe%20rm:Silica-rm-Fe-pH.adj.7_JR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kedavis:Desktop:Lab:Bryan's%20Stuff:AsSirmviaBry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 dirty="0"/>
              <a:t>Al Dose (</a:t>
            </a:r>
            <a:r>
              <a:rPr lang="en-US" dirty="0" err="1"/>
              <a:t>mM</a:t>
            </a:r>
            <a:r>
              <a:rPr lang="en-US" dirty="0"/>
              <a:t>) Vs Time (min)</a:t>
            </a:r>
          </a:p>
        </c:rich>
      </c:tx>
      <c:layout>
        <c:manualLayout>
          <c:xMode val="edge"/>
          <c:yMode val="edge"/>
          <c:x val="0.31679812604069602"/>
          <c:y val="5.6237779817246527E-4"/>
        </c:manualLayout>
      </c:layout>
    </c:title>
    <c:plotArea>
      <c:layout>
        <c:manualLayout>
          <c:layoutTarget val="inner"/>
          <c:xMode val="edge"/>
          <c:yMode val="edge"/>
          <c:x val="0.10384703524962598"/>
          <c:y val="0.10115380970432097"/>
          <c:w val="0.86153653373973382"/>
          <c:h val="0.72987015847997538"/>
        </c:manualLayout>
      </c:layout>
      <c:scatterChart>
        <c:scatterStyle val="lineMarker"/>
        <c:ser>
          <c:idx val="0"/>
          <c:order val="0"/>
          <c:tx>
            <c:strRef>
              <c:f>Sheet1!$O$31</c:f>
              <c:strCache>
                <c:ptCount val="1"/>
                <c:pt idx="0">
                  <c:v>Calc. dose mM</c:v>
                </c:pt>
              </c:strCache>
            </c:strRef>
          </c:tx>
          <c:spPr>
            <a:ln w="666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Sheet1!$J$9:$J$14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17</c:v>
                </c:pt>
                <c:pt idx="5">
                  <c:v>33</c:v>
                </c:pt>
              </c:numCache>
            </c:numRef>
          </c:xVal>
          <c:yVal>
            <c:numRef>
              <c:f>Sheet1!$O$32:$O$37</c:f>
              <c:numCache>
                <c:formatCode>General</c:formatCode>
                <c:ptCount val="6"/>
                <c:pt idx="0">
                  <c:v>3.2916428754017977</c:v>
                </c:pt>
                <c:pt idx="1">
                  <c:v>3.1048365956562507</c:v>
                </c:pt>
                <c:pt idx="2">
                  <c:v>3.3469280834942507</c:v>
                </c:pt>
                <c:pt idx="3">
                  <c:v>3.6317324240987618</c:v>
                </c:pt>
                <c:pt idx="4">
                  <c:v>4.1356869543225807</c:v>
                </c:pt>
                <c:pt idx="5">
                  <c:v>5.3711458136307684</c:v>
                </c:pt>
              </c:numCache>
            </c:numRef>
          </c:yVal>
        </c:ser>
        <c:axId val="30029312"/>
        <c:axId val="30092672"/>
      </c:scatterChart>
      <c:valAx>
        <c:axId val="3002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(min after start)</a:t>
                </a:r>
              </a:p>
            </c:rich>
          </c:tx>
          <c:layout>
            <c:manualLayout>
              <c:xMode val="edge"/>
              <c:yMode val="edge"/>
              <c:x val="0.38217447012671812"/>
              <c:y val="0.9350709269382712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0092672"/>
        <c:crosses val="autoZero"/>
        <c:crossBetween val="midCat"/>
      </c:valAx>
      <c:valAx>
        <c:axId val="300926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Dose Al (</a:t>
                </a:r>
                <a:r>
                  <a:rPr lang="en-US" dirty="0" err="1"/>
                  <a:t>mM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7634408602150507E-2"/>
              <c:y val="0.3892672711916261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0029312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 dirty="0"/>
              <a:t>Dose Fe (</a:t>
            </a:r>
            <a:r>
              <a:rPr lang="en-US" dirty="0" err="1"/>
              <a:t>mM</a:t>
            </a:r>
            <a:r>
              <a:rPr lang="en-US" dirty="0"/>
              <a:t>) vs. Time (min)</a:t>
            </a:r>
          </a:p>
        </c:rich>
      </c:tx>
      <c:layout>
        <c:manualLayout>
          <c:xMode val="edge"/>
          <c:yMode val="edge"/>
          <c:x val="0.3066666666666672"/>
          <c:y val="1.5606945334278501E-3"/>
        </c:manualLayout>
      </c:layout>
    </c:title>
    <c:plotArea>
      <c:layout>
        <c:manualLayout>
          <c:layoutTarget val="inner"/>
          <c:xMode val="edge"/>
          <c:yMode val="edge"/>
          <c:x val="0.117037037037037"/>
          <c:y val="8.3332115309503907E-2"/>
          <c:w val="0.86200746573345"/>
          <c:h val="0.75061672606562901"/>
        </c:manualLayout>
      </c:layout>
      <c:scatterChart>
        <c:scatterStyle val="lineMarker"/>
        <c:ser>
          <c:idx val="0"/>
          <c:order val="0"/>
          <c:spPr>
            <a:ln w="666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Sheet1!$B$11:$B$16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Sheet1!$L$14:$L$19</c:f>
              <c:numCache>
                <c:formatCode>General</c:formatCode>
                <c:ptCount val="6"/>
                <c:pt idx="0">
                  <c:v>0.63409841380165322</c:v>
                </c:pt>
                <c:pt idx="1">
                  <c:v>0.880965882975</c:v>
                </c:pt>
                <c:pt idx="2">
                  <c:v>1.1426950216969705</c:v>
                </c:pt>
                <c:pt idx="3">
                  <c:v>1.4238432817391293</c:v>
                </c:pt>
                <c:pt idx="4">
                  <c:v>1.7457183099787701</c:v>
                </c:pt>
                <c:pt idx="5">
                  <c:v>1.5341851730697675</c:v>
                </c:pt>
              </c:numCache>
            </c:numRef>
          </c:yVal>
        </c:ser>
        <c:axId val="30112384"/>
        <c:axId val="30119040"/>
      </c:scatterChart>
      <c:valAx>
        <c:axId val="30112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 after start)</a:t>
                </a:r>
              </a:p>
            </c:rich>
          </c:tx>
          <c:layout>
            <c:manualLayout>
              <c:xMode val="edge"/>
              <c:yMode val="edge"/>
              <c:x val="0.37777777777777821"/>
              <c:y val="0.9365774992021940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0119040"/>
        <c:crosses val="autoZero"/>
        <c:crossBetween val="midCat"/>
      </c:valAx>
      <c:valAx>
        <c:axId val="30119040"/>
        <c:scaling>
          <c:orientation val="minMax"/>
          <c:max val="2.2000000000000002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Dose Fe (</a:t>
                </a:r>
                <a:r>
                  <a:rPr lang="en-US" dirty="0" err="1"/>
                  <a:t>mM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9629629629629611E-3"/>
              <c:y val="0.39034050262159309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0112384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/>
              <a:t>% Species Removed vs.</a:t>
            </a:r>
            <a:r>
              <a:rPr lang="en-US" dirty="0" smtClean="0"/>
              <a:t> Dose Fe (</a:t>
            </a:r>
            <a:r>
              <a:rPr lang="en-US" dirty="0" err="1" smtClean="0"/>
              <a:t>mM</a:t>
            </a:r>
            <a:r>
              <a:rPr lang="en-US" dirty="0"/>
              <a:t>) at pH 7</a:t>
            </a:r>
          </a:p>
        </c:rich>
      </c:tx>
      <c:layout>
        <c:manualLayout>
          <c:xMode val="edge"/>
          <c:yMode val="edge"/>
          <c:x val="0.21597375328084001"/>
          <c:y val="1.7241644794400705E-2"/>
        </c:manualLayout>
      </c:layout>
    </c:title>
    <c:plotArea>
      <c:layout>
        <c:manualLayout>
          <c:layoutTarget val="inner"/>
          <c:xMode val="edge"/>
          <c:yMode val="edge"/>
          <c:x val="0.189525550064258"/>
          <c:y val="0.130787691615118"/>
          <c:w val="0.77914648591673297"/>
          <c:h val="0.61708143775594704"/>
        </c:manualLayout>
      </c:layout>
      <c:scatterChart>
        <c:scatterStyle val="lineMarker"/>
        <c:ser>
          <c:idx val="0"/>
          <c:order val="0"/>
          <c:tx>
            <c:v>% Si removed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Sheet1!$N$3:$N$10</c:f>
              <c:numCache>
                <c:formatCode>0.00</c:formatCode>
                <c:ptCount val="8"/>
                <c:pt idx="0">
                  <c:v>0.104050412503628</c:v>
                </c:pt>
                <c:pt idx="1">
                  <c:v>0.17515857551511096</c:v>
                </c:pt>
                <c:pt idx="2">
                  <c:v>0.38197421334107223</c:v>
                </c:pt>
                <c:pt idx="3">
                  <c:v>0.79962688114091496</c:v>
                </c:pt>
                <c:pt idx="4">
                  <c:v>1.014634550806351</c:v>
                </c:pt>
                <c:pt idx="5">
                  <c:v>1.5903735334355964</c:v>
                </c:pt>
                <c:pt idx="6">
                  <c:v>2.0213092326188797</c:v>
                </c:pt>
                <c:pt idx="7">
                  <c:v>3.2589361966750969</c:v>
                </c:pt>
              </c:numCache>
            </c:numRef>
          </c:xVal>
          <c:yVal>
            <c:numRef>
              <c:f>Sheet1!$O$3:$O$10</c:f>
              <c:numCache>
                <c:formatCode>0.00%</c:formatCode>
                <c:ptCount val="8"/>
                <c:pt idx="0">
                  <c:v>0.10678690080683403</c:v>
                </c:pt>
                <c:pt idx="1">
                  <c:v>9.0175605125771122E-2</c:v>
                </c:pt>
                <c:pt idx="2">
                  <c:v>0.10678690080683403</c:v>
                </c:pt>
                <c:pt idx="3">
                  <c:v>0.21120075937351696</c:v>
                </c:pt>
                <c:pt idx="4">
                  <c:v>0.22705579912569301</c:v>
                </c:pt>
                <c:pt idx="5">
                  <c:v>0.3828593790764413</c:v>
                </c:pt>
                <c:pt idx="6">
                  <c:v>0.53501604390594559</c:v>
                </c:pt>
                <c:pt idx="7">
                  <c:v>0.68782767266925038</c:v>
                </c:pt>
              </c:numCache>
            </c:numRef>
          </c:yVal>
        </c:ser>
        <c:ser>
          <c:idx val="1"/>
          <c:order val="1"/>
          <c:tx>
            <c:v>% Ca removed</c:v>
          </c:tx>
          <c:spPr>
            <a:ln w="28575">
              <a:noFill/>
            </a:ln>
          </c:spPr>
          <c:marker>
            <c:spPr>
              <a:solidFill>
                <a:srgbClr val="0000FF"/>
              </a:solidFill>
            </c:spPr>
          </c:marker>
          <c:xVal>
            <c:numRef>
              <c:f>Sheet1!$Y$2:$Y$9</c:f>
              <c:numCache>
                <c:formatCode>General</c:formatCode>
                <c:ptCount val="8"/>
                <c:pt idx="0">
                  <c:v>0.104050412503628</c:v>
                </c:pt>
                <c:pt idx="1">
                  <c:v>0.17515857551511096</c:v>
                </c:pt>
                <c:pt idx="2">
                  <c:v>0.38197421334107223</c:v>
                </c:pt>
                <c:pt idx="3">
                  <c:v>0.79962688114091496</c:v>
                </c:pt>
                <c:pt idx="4">
                  <c:v>1.014634550806351</c:v>
                </c:pt>
                <c:pt idx="5">
                  <c:v>1.5903735334355964</c:v>
                </c:pt>
                <c:pt idx="6">
                  <c:v>2.0213092326188797</c:v>
                </c:pt>
                <c:pt idx="7">
                  <c:v>3.2589361966750969</c:v>
                </c:pt>
              </c:numCache>
            </c:numRef>
          </c:xVal>
          <c:yVal>
            <c:numRef>
              <c:f>Sheet1!$Z$2:$Z$9</c:f>
              <c:numCache>
                <c:formatCode>0.00%</c:formatCode>
                <c:ptCount val="8"/>
                <c:pt idx="0">
                  <c:v>1.9232319679532803E-2</c:v>
                </c:pt>
                <c:pt idx="1">
                  <c:v>1.3708567858238707E-2</c:v>
                </c:pt>
                <c:pt idx="2">
                  <c:v>7.9383697182229263E-3</c:v>
                </c:pt>
                <c:pt idx="3">
                  <c:v>4.5381996637635216E-2</c:v>
                </c:pt>
                <c:pt idx="4">
                  <c:v>4.3363025564535314E-2</c:v>
                </c:pt>
                <c:pt idx="5">
                  <c:v>5.1922727770687009E-2</c:v>
                </c:pt>
                <c:pt idx="6">
                  <c:v>7.397900688656231E-2</c:v>
                </c:pt>
                <c:pt idx="7">
                  <c:v>7.0852785089259518E-2</c:v>
                </c:pt>
              </c:numCache>
            </c:numRef>
          </c:yVal>
        </c:ser>
        <c:ser>
          <c:idx val="2"/>
          <c:order val="2"/>
          <c:tx>
            <c:v>% Mg removed</c:v>
          </c:tx>
          <c:spPr>
            <a:ln w="28575">
              <a:noFill/>
            </a:ln>
          </c:spPr>
          <c:marker>
            <c:spPr>
              <a:solidFill>
                <a:srgbClr val="008000"/>
              </a:solidFill>
            </c:spPr>
          </c:marker>
          <c:xVal>
            <c:numRef>
              <c:f>Sheet1!$Y$2:$Y$9</c:f>
              <c:numCache>
                <c:formatCode>General</c:formatCode>
                <c:ptCount val="8"/>
                <c:pt idx="0">
                  <c:v>0.104050412503628</c:v>
                </c:pt>
                <c:pt idx="1">
                  <c:v>0.17515857551511096</c:v>
                </c:pt>
                <c:pt idx="2">
                  <c:v>0.38197421334107223</c:v>
                </c:pt>
                <c:pt idx="3">
                  <c:v>0.79962688114091496</c:v>
                </c:pt>
                <c:pt idx="4">
                  <c:v>1.014634550806351</c:v>
                </c:pt>
                <c:pt idx="5">
                  <c:v>1.5903735334355964</c:v>
                </c:pt>
                <c:pt idx="6">
                  <c:v>2.0213092326188797</c:v>
                </c:pt>
                <c:pt idx="7">
                  <c:v>3.2589361966750969</c:v>
                </c:pt>
              </c:numCache>
            </c:numRef>
          </c:xVal>
          <c:yVal>
            <c:numRef>
              <c:f>Sheet1!$AA$2:$AA$9</c:f>
              <c:numCache>
                <c:formatCode>0.00%</c:formatCode>
                <c:ptCount val="8"/>
                <c:pt idx="0">
                  <c:v>4.6880815532700612E-2</c:v>
                </c:pt>
                <c:pt idx="1">
                  <c:v>3.3966837395107398E-2</c:v>
                </c:pt>
                <c:pt idx="2">
                  <c:v>2.9172125010658807E-2</c:v>
                </c:pt>
                <c:pt idx="3">
                  <c:v>3.8801897447639719E-2</c:v>
                </c:pt>
                <c:pt idx="4">
                  <c:v>5.1943133251444305E-2</c:v>
                </c:pt>
                <c:pt idx="5">
                  <c:v>5.1195232160238899E-2</c:v>
                </c:pt>
                <c:pt idx="6">
                  <c:v>8.1025097361086165E-2</c:v>
                </c:pt>
                <c:pt idx="7">
                  <c:v>9.2052654720573515E-2</c:v>
                </c:pt>
              </c:numCache>
            </c:numRef>
          </c:yVal>
        </c:ser>
        <c:axId val="30150016"/>
        <c:axId val="30689152"/>
      </c:scatterChart>
      <c:valAx>
        <c:axId val="30150016"/>
        <c:scaling>
          <c:orientation val="minMax"/>
          <c:max val="3.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Fe Dose (mM)</a:t>
                </a:r>
              </a:p>
            </c:rich>
          </c:tx>
          <c:layout>
            <c:manualLayout>
              <c:xMode val="edge"/>
              <c:yMode val="edge"/>
              <c:x val="0.42361428258967621"/>
              <c:y val="0.84825479476277599"/>
            </c:manualLayout>
          </c:layout>
        </c:title>
        <c:numFmt formatCode="0.00" sourceLinked="1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0689152"/>
        <c:crosses val="autoZero"/>
        <c:crossBetween val="midCat"/>
      </c:valAx>
      <c:valAx>
        <c:axId val="30689152"/>
        <c:scaling>
          <c:orientation val="minMax"/>
          <c:max val="0.8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Species removed</a:t>
                </a:r>
              </a:p>
            </c:rich>
          </c:tx>
          <c:layout>
            <c:manualLayout>
              <c:xMode val="edge"/>
              <c:yMode val="edge"/>
              <c:x val="2.6476578411405313E-2"/>
              <c:y val="0.33852201354208222"/>
            </c:manualLayout>
          </c:layout>
        </c:title>
        <c:numFmt formatCode="0.00%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0150016"/>
        <c:crosses val="autoZero"/>
        <c:crossBetween val="midCat"/>
        <c:minorUnit val="0.05"/>
      </c:valAx>
      <c:spPr>
        <a:solidFill>
          <a:schemeClr val="bg1"/>
        </a:solidFill>
      </c:spPr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/>
              <a:t>% Species Removed vs. Dose</a:t>
            </a:r>
            <a:r>
              <a:rPr lang="en-US" dirty="0" smtClean="0"/>
              <a:t> Fe (</a:t>
            </a:r>
            <a:r>
              <a:rPr lang="en-US" dirty="0" err="1" smtClean="0"/>
              <a:t>mM</a:t>
            </a:r>
            <a:r>
              <a:rPr lang="en-US" dirty="0"/>
              <a:t>) at pH 7 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As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numRef>
              <c:f>Sheet1!$N$29:$N$35</c:f>
              <c:numCache>
                <c:formatCode>General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4">
                  <c:v>1</c:v>
                </c:pt>
                <c:pt idx="5">
                  <c:v>1.6</c:v>
                </c:pt>
                <c:pt idx="6">
                  <c:v>2</c:v>
                </c:pt>
              </c:numCache>
            </c:numRef>
          </c:xVal>
          <c:yVal>
            <c:numRef>
              <c:f>Sheet1!$Q$29:$Q$35</c:f>
              <c:numCache>
                <c:formatCode>0.00</c:formatCode>
                <c:ptCount val="7"/>
                <c:pt idx="0">
                  <c:v>9.2612683696617086</c:v>
                </c:pt>
                <c:pt idx="1">
                  <c:v>18.887464246967163</c:v>
                </c:pt>
                <c:pt idx="2">
                  <c:v>31.19637045073479</c:v>
                </c:pt>
                <c:pt idx="3">
                  <c:v>59.917151592859256</c:v>
                </c:pt>
                <c:pt idx="4">
                  <c:v>73.705493638425878</c:v>
                </c:pt>
                <c:pt idx="5">
                  <c:v>89.766249136995754</c:v>
                </c:pt>
                <c:pt idx="6">
                  <c:v>91.983430318571763</c:v>
                </c:pt>
              </c:numCache>
            </c:numRef>
          </c:yVal>
        </c:ser>
        <c:ser>
          <c:idx val="1"/>
          <c:order val="1"/>
          <c:tx>
            <c:v>Si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(Sheet1!$N$29,Sheet1!$N$31:$N$35)</c:f>
              <c:numCache>
                <c:formatCode>General</c:formatCode>
                <c:ptCount val="6"/>
                <c:pt idx="0">
                  <c:v>0.1</c:v>
                </c:pt>
                <c:pt idx="1">
                  <c:v>0.4</c:v>
                </c:pt>
                <c:pt idx="2">
                  <c:v>0.8</c:v>
                </c:pt>
                <c:pt idx="3">
                  <c:v>1</c:v>
                </c:pt>
                <c:pt idx="4">
                  <c:v>1.6</c:v>
                </c:pt>
                <c:pt idx="5">
                  <c:v>2</c:v>
                </c:pt>
              </c:numCache>
            </c:numRef>
          </c:xVal>
          <c:yVal>
            <c:numRef>
              <c:f>(Sheet1!$S$29,Sheet1!$S$31:$S$35)</c:f>
              <c:numCache>
                <c:formatCode>General</c:formatCode>
                <c:ptCount val="6"/>
                <c:pt idx="0">
                  <c:v>6.4285714285714279</c:v>
                </c:pt>
                <c:pt idx="1">
                  <c:v>9.761904761904761</c:v>
                </c:pt>
                <c:pt idx="2">
                  <c:v>15.71428571428571</c:v>
                </c:pt>
                <c:pt idx="3">
                  <c:v>28.809523809523778</c:v>
                </c:pt>
                <c:pt idx="4">
                  <c:v>64.523809523809476</c:v>
                </c:pt>
                <c:pt idx="5">
                  <c:v>48.333333333333343</c:v>
                </c:pt>
              </c:numCache>
            </c:numRef>
          </c:yVal>
        </c:ser>
        <c:ser>
          <c:idx val="2"/>
          <c:order val="2"/>
          <c:tx>
            <c:v>Ca</c:v>
          </c:tx>
          <c:spPr>
            <a:ln w="28575">
              <a:noFill/>
            </a:ln>
          </c:spPr>
          <c:marker>
            <c:spPr>
              <a:solidFill>
                <a:srgbClr val="0000FF"/>
              </a:solidFill>
            </c:spPr>
          </c:marker>
          <c:xVal>
            <c:numRef>
              <c:f>Sheet1!$N$29:$N$35</c:f>
              <c:numCache>
                <c:formatCode>General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4">
                  <c:v>1</c:v>
                </c:pt>
                <c:pt idx="5">
                  <c:v>1.6</c:v>
                </c:pt>
                <c:pt idx="6">
                  <c:v>2</c:v>
                </c:pt>
              </c:numCache>
            </c:numRef>
          </c:xVal>
          <c:yVal>
            <c:numRef>
              <c:f>Sheet1!$P$29:$P$35</c:f>
              <c:numCache>
                <c:formatCode>0.00</c:formatCode>
                <c:ptCount val="7"/>
                <c:pt idx="0">
                  <c:v>1.4453850918851858</c:v>
                </c:pt>
                <c:pt idx="1">
                  <c:v>4.7491224447656517</c:v>
                </c:pt>
                <c:pt idx="2">
                  <c:v>8.290315919884371</c:v>
                </c:pt>
                <c:pt idx="3">
                  <c:v>17.014247367334299</c:v>
                </c:pt>
                <c:pt idx="4">
                  <c:v>22.671897584142055</c:v>
                </c:pt>
                <c:pt idx="5">
                  <c:v>24.922568655791864</c:v>
                </c:pt>
                <c:pt idx="6">
                  <c:v>30.797026636382409</c:v>
                </c:pt>
              </c:numCache>
            </c:numRef>
          </c:yVal>
        </c:ser>
        <c:ser>
          <c:idx val="3"/>
          <c:order val="3"/>
          <c:tx>
            <c:v>Mg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8000"/>
              </a:solidFill>
            </c:spPr>
          </c:marker>
          <c:xVal>
            <c:numRef>
              <c:f>Sheet1!$N$29:$N$35</c:f>
              <c:numCache>
                <c:formatCode>General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4">
                  <c:v>1</c:v>
                </c:pt>
                <c:pt idx="5">
                  <c:v>1.6</c:v>
                </c:pt>
                <c:pt idx="6">
                  <c:v>2</c:v>
                </c:pt>
              </c:numCache>
            </c:numRef>
          </c:xVal>
          <c:yVal>
            <c:numRef>
              <c:f>Sheet1!$O$29:$O$35</c:f>
              <c:numCache>
                <c:formatCode>0.00</c:formatCode>
                <c:ptCount val="7"/>
                <c:pt idx="0">
                  <c:v>1.7704918032786938</c:v>
                </c:pt>
                <c:pt idx="1">
                  <c:v>4.8306010928961634</c:v>
                </c:pt>
                <c:pt idx="2">
                  <c:v>7.759562841530049</c:v>
                </c:pt>
                <c:pt idx="3">
                  <c:v>14.430601092896168</c:v>
                </c:pt>
                <c:pt idx="4">
                  <c:v>16.1967213114754</c:v>
                </c:pt>
                <c:pt idx="5">
                  <c:v>18.942076502732196</c:v>
                </c:pt>
                <c:pt idx="6">
                  <c:v>24.874316939890701</c:v>
                </c:pt>
              </c:numCache>
            </c:numRef>
          </c:yVal>
        </c:ser>
        <c:axId val="29872896"/>
        <c:axId val="29875200"/>
      </c:scatterChart>
      <c:valAx>
        <c:axId val="29872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Fe Dose [mM]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875200"/>
        <c:crosses val="autoZero"/>
        <c:crossBetween val="midCat"/>
      </c:valAx>
      <c:valAx>
        <c:axId val="298752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removed</a:t>
                </a:r>
              </a:p>
            </c:rich>
          </c:tx>
        </c:title>
        <c:numFmt formatCode="0.00" sourceLinked="1"/>
        <c:tickLblPos val="nextTo"/>
        <c:crossAx val="29872896"/>
        <c:crosses val="autoZero"/>
        <c:crossBetween val="midCat"/>
      </c:valAx>
      <c:spPr>
        <a:solidFill>
          <a:schemeClr val="bg1"/>
        </a:solidFill>
      </c:spPr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0.1043</cdr:x>
      <cdr:y>0.57638</cdr:y>
    </cdr:from>
    <cdr:to>
      <cdr:x>0.96452</cdr:x>
      <cdr:y>0.58588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923925" y="2773361"/>
          <a:ext cx="7620000" cy="4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EEBB-64AB-4D8D-BAE2-C0D33DB5517A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50B7-C9DD-4BE3-B2D2-6D6191D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0CAC-78FD-45A0-823D-F57874639928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5EC9-F885-4558-A3B0-8C0083399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181B-C82C-4B3C-81F1-B2451E19E055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18C3-486E-4D00-A1D0-4D2E0B62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EAE1-47D9-49F1-AD8E-C271A0DC0CCA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C891-224E-4641-A989-C5C88DCE3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0643-45AF-4661-B8CD-702458A84AEB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E49B-CFD7-4134-BFFD-DA409E242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B09E-8DCF-43B7-9224-6CDF4E5EBE14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4C1F-1A0A-4EAD-9F6E-55C2F396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2A54-50A5-4E6A-B7B1-4235498A2106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2DCA-4EB5-4D88-8A01-854EEF72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6B61-0178-4960-A9C1-355E63934B43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C6B9-C5C4-489A-BDD2-2DFFE2D85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E3A1-8E63-4D4B-9327-9D1C458BE887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6482-C4EA-48AE-9747-DCA58903A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25F5-4D31-46AA-AB68-DA58329424D9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2CCB-607B-4DB9-A1DE-52C2E819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0C5D-9991-4902-A0EE-68146FD300BF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C37-66A3-48EB-94A8-A455014D1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1AB044-38F3-47A7-8866-5C1116516BAF}" type="datetimeFigureOut">
              <a:rPr lang="en-US"/>
              <a:pPr>
                <a:defRPr/>
              </a:pPr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C73F7-6829-4C61-9BAA-9940C7B8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219200"/>
          </a:xfrm>
        </p:spPr>
        <p:txBody>
          <a:bodyPr/>
          <a:lstStyle/>
          <a:p>
            <a:r>
              <a:rPr lang="en-US" sz="4000" smtClean="0"/>
              <a:t>Intel/TRIF Electrocoagualtion Project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143000" y="2895600"/>
            <a:ext cx="726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/>
            <a:r>
              <a:rPr lang="en-US" b="1">
                <a:latin typeface="Calibri" pitchFamily="34" charset="0"/>
              </a:rPr>
              <a:t>Space Grant Mentor:  </a:t>
            </a:r>
            <a:r>
              <a:rPr lang="en-US" sz="2400">
                <a:latin typeface="Calibri" pitchFamily="34" charset="0"/>
              </a:rPr>
              <a:t>Profs. James C. Baygents &amp; James Farrell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143000" y="3440113"/>
            <a:ext cx="5599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Research Intern &amp; Presenter: </a:t>
            </a:r>
            <a:r>
              <a:rPr lang="en-US" sz="2400">
                <a:latin typeface="Calibri" pitchFamily="34" charset="0"/>
              </a:rPr>
              <a:t>Jake Davis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5963"/>
            <a:ext cx="8229600" cy="583723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time required for an EC unit to reach steady state is significant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Fe dissolution is approximated by Faraday’s law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Al dissolution is greater than Faraday’s law predicts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EC simply and effectively reduces the arsenic and silica  content of municipal and industrial water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removal of calcium and magnesium from water via EC is positively affected by the presence of arsenic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/>
              <a:t>Project Purpose &amp;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n-US" sz="2800" b="1" dirty="0" smtClean="0"/>
              <a:t>Purpose:</a:t>
            </a:r>
            <a:r>
              <a:rPr lang="en-US" sz="2800" dirty="0" smtClean="0"/>
              <a:t> Assess </a:t>
            </a:r>
            <a:r>
              <a:rPr lang="en-US" sz="2800" dirty="0" err="1" smtClean="0"/>
              <a:t>electrocoagulation</a:t>
            </a:r>
            <a:r>
              <a:rPr lang="en-US" sz="2800" dirty="0" smtClean="0"/>
              <a:t> (EC) as a technology for municipal and industrial water purification.</a:t>
            </a:r>
          </a:p>
          <a:p>
            <a:pPr lvl="1" fontAlgn="auto">
              <a:spcAft>
                <a:spcPts val="0"/>
              </a:spcAft>
              <a:buFont typeface="Times New Roman" pitchFamily="18" charset="0"/>
              <a:buChar char="—"/>
              <a:defRPr/>
            </a:pPr>
            <a:r>
              <a:rPr lang="en-US" sz="2000" dirty="0" smtClean="0"/>
              <a:t>measure removal of: As, Si, Ca, Mg &amp; dissolved organics</a:t>
            </a:r>
            <a:endParaRPr lang="en-US" dirty="0" smtClean="0"/>
          </a:p>
          <a:p>
            <a:pPr algn="ctr" fontAlgn="auto">
              <a:spcBef>
                <a:spcPct val="4000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endParaRPr lang="en-US" b="1" dirty="0" smtClean="0"/>
          </a:p>
          <a:p>
            <a:pPr algn="ctr" fontAlgn="auto">
              <a:spcBef>
                <a:spcPct val="4000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n-US" b="1" dirty="0" smtClean="0"/>
              <a:t>Motivation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•"/>
              <a:defRPr/>
            </a:pPr>
            <a:r>
              <a:rPr lang="en-US" sz="2400" dirty="0" smtClean="0"/>
              <a:t>EC can be used to remove a broad spectrum of contaminants and reduce TSS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•"/>
              <a:defRPr/>
            </a:pPr>
            <a:r>
              <a:rPr lang="en-US" sz="2400" dirty="0" smtClean="0"/>
              <a:t>EC can be inexpensive and straightforward to implement   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•"/>
              <a:defRPr/>
            </a:pPr>
            <a:r>
              <a:rPr lang="en-US" sz="2400" dirty="0" smtClean="0"/>
              <a:t>Anions associated with chemical coagulants (e.g. </a:t>
            </a:r>
            <a:r>
              <a:rPr lang="en-US" sz="2400" dirty="0" err="1" smtClean="0"/>
              <a:t>Cl</a:t>
            </a:r>
            <a:r>
              <a:rPr lang="en-US" sz="2400" baseline="30000" dirty="0" err="1" smtClean="0">
                <a:sym typeface="Symbol" pitchFamily="18" charset="2"/>
              </a:rPr>
              <a:t></a:t>
            </a:r>
            <a:r>
              <a:rPr lang="en-US" sz="2400" dirty="0" smtClean="0"/>
              <a:t> and 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</a:t>
            </a:r>
            <a:r>
              <a:rPr lang="en-US" sz="2400" baseline="30000" dirty="0" smtClean="0">
                <a:sym typeface="Symbol" pitchFamily="18" charset="2"/>
              </a:rPr>
              <a:t></a:t>
            </a:r>
            <a:r>
              <a:rPr lang="en-US" sz="2400" dirty="0" smtClean="0"/>
              <a:t>) are avoided with EC</a:t>
            </a:r>
            <a:r>
              <a:rPr lang="en-US" sz="2400" dirty="0" smtClean="0">
                <a:cs typeface="Times New Roman" pitchFamily="18" charset="0"/>
              </a:rPr>
              <a:t>—so, EC is salt-free and pH neutral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EC Flow Through Cell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2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4725" y="1143000"/>
            <a:ext cx="7178675" cy="5427663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639888" y="4076700"/>
            <a:ext cx="1598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00288" y="1385888"/>
            <a:ext cx="27463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1447800" y="3973513"/>
            <a:ext cx="98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Water In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5366" name="TextBox 15"/>
          <p:cNvSpPr txBox="1">
            <a:spLocks noChangeArrowheads="1"/>
          </p:cNvSpPr>
          <p:nvPr/>
        </p:nvSpPr>
        <p:spPr bwMode="auto">
          <a:xfrm>
            <a:off x="1198563" y="1219200"/>
            <a:ext cx="1163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Water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0925" y="207963"/>
            <a:ext cx="32416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867400" y="838200"/>
            <a:ext cx="214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EC Flow Through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Reaching Steady State: Al electrode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42875" y="1417638"/>
          <a:ext cx="8858250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7239000" y="4191000"/>
            <a:ext cx="1447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4F81BD"/>
                  </a:solidFill>
                </a:ln>
                <a:latin typeface="+mn-lt"/>
              </a:rPr>
              <a:t>Faraday’s law</a:t>
            </a:r>
            <a:endParaRPr lang="en-US" dirty="0">
              <a:ln>
                <a:solidFill>
                  <a:srgbClr val="4F81BD"/>
                </a:solidFill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Reaching </a:t>
            </a:r>
            <a:r>
              <a:rPr lang="en-US" sz="4889" dirty="0" smtClean="0"/>
              <a:t>Steady</a:t>
            </a:r>
            <a:r>
              <a:rPr lang="en-US" dirty="0" smtClean="0"/>
              <a:t> State: Fe electrode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5750" y="1417638"/>
          <a:ext cx="8572500" cy="492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95400" y="2132013"/>
            <a:ext cx="7391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09337" y="2132012"/>
            <a:ext cx="14774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4F81BD"/>
                  </a:solidFill>
                </a:ln>
                <a:latin typeface="+mn-lt"/>
              </a:rPr>
              <a:t>Faraday’s Law</a:t>
            </a:r>
            <a:endParaRPr lang="en-US" dirty="0">
              <a:ln>
                <a:solidFill>
                  <a:srgbClr val="4F81BD"/>
                </a:solidFill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Contaminant removal: Fe electrode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1143001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993775" y="838200"/>
            <a:ext cx="715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Feed Water: silica (50 ppm), calcium (45 ppm), and magnesium (12 ppm)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r>
              <a:rPr lang="en-US" smtClean="0"/>
              <a:t>Contaminant removal: Fe electrode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74675" y="1752600"/>
            <a:ext cx="805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Water Composition: arsenic (135 ppm), calcium (45 ppm), and magnesium (12 ppm) </a:t>
            </a:r>
          </a:p>
        </p:txBody>
      </p:sp>
      <p:graphicFrame>
        <p:nvGraphicFramePr>
          <p:cNvPr id="20482" name="AutoShape 2"/>
          <p:cNvGraphicFramePr>
            <a:graphicFrameLocks noChangeAspect="1"/>
          </p:cNvGraphicFramePr>
          <p:nvPr/>
        </p:nvGraphicFramePr>
        <p:xfrm>
          <a:off x="457200" y="1447800"/>
          <a:ext cx="8229600" cy="5094288"/>
        </p:xfrm>
        <a:graphic>
          <a:graphicData uri="http://schemas.openxmlformats.org/presentationml/2006/ole">
            <p:oleObj spid="_x0000_s20482" name="Document" r:id="rId3" imgW="0" imgH="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Contaminant Removal: Fe electrode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417638"/>
          <a:ext cx="9144000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4925" y="990600"/>
            <a:ext cx="907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Feed Water: arsenic (135 ppm), silica (50 ppm), calcium (45 ppm), and magnesium (12 ppm)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219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Symbol</vt:lpstr>
      <vt:lpstr>Times New Roman</vt:lpstr>
      <vt:lpstr>Courier New</vt:lpstr>
      <vt:lpstr>Office Theme</vt:lpstr>
      <vt:lpstr>???</vt:lpstr>
      <vt:lpstr>Intel/TRIF Electrocoagualtion Project</vt:lpstr>
      <vt:lpstr>Project Purpose &amp; Motivation</vt:lpstr>
      <vt:lpstr>EC Flow Through Cell </vt:lpstr>
      <vt:lpstr>Slide 4</vt:lpstr>
      <vt:lpstr>Reaching Steady State: Al electrode</vt:lpstr>
      <vt:lpstr>Reaching Steady State: Fe electrode</vt:lpstr>
      <vt:lpstr>Contaminant removal: Fe electrode </vt:lpstr>
      <vt:lpstr>Contaminant removal: Fe electrode</vt:lpstr>
      <vt:lpstr>Contaminant Removal: Fe electrode </vt:lpstr>
      <vt:lpstr>Summary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Electrocoagulation as a Municipal &amp; Industrial Water Purification Technology </dc:title>
  <dc:creator>Jake  Davis</dc:creator>
  <cp:lastModifiedBy>LPL</cp:lastModifiedBy>
  <cp:revision>32</cp:revision>
  <dcterms:created xsi:type="dcterms:W3CDTF">2008-04-16T23:54:44Z</dcterms:created>
  <dcterms:modified xsi:type="dcterms:W3CDTF">2008-04-19T20:37:12Z</dcterms:modified>
</cp:coreProperties>
</file>